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FA8"/>
    <a:srgbClr val="FD3066"/>
    <a:srgbClr val="35541E"/>
    <a:srgbClr val="ADD288"/>
    <a:srgbClr val="16326F"/>
    <a:srgbClr val="6985C4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2064" y="9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2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9250160" y="17678618"/>
            <a:ext cx="34564319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4595073" y="10863266"/>
            <a:ext cx="34564319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3240087" y="11668124"/>
            <a:ext cx="25923875" cy="2754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351794" y="30243781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1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1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89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89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1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559320" y="27762741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85C4">
            <a:alpha val="25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 txBox="1"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72525" y="28122563"/>
            <a:ext cx="1841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 txBox="1"/>
          <p:nvPr/>
        </p:nvSpPr>
        <p:spPr>
          <a:xfrm>
            <a:off x="155575" y="-136525"/>
            <a:ext cx="2778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08062" y="8080699"/>
            <a:ext cx="30078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¹Autor; ²Coautor; ³Coautor...</a:t>
            </a:r>
            <a:endParaRPr dirty="0">
              <a:solidFill>
                <a:srgbClr val="346FA8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42950" y="8793137"/>
            <a:ext cx="310261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</a:t>
            </a:r>
            <a:r>
              <a:rPr lang="en-US" sz="4000" b="0" i="0" u="none" dirty="0" err="1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³Instituição </a:t>
            </a:r>
            <a:r>
              <a:rPr lang="en-US" sz="4000" b="0" i="0" u="none" dirty="0" err="1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>
              <a:solidFill>
                <a:srgbClr val="346FA8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39742" y="5226087"/>
            <a:ext cx="30078363" cy="101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imes New Roman"/>
              <a:buNone/>
            </a:pPr>
            <a:r>
              <a:rPr lang="en-US" sz="6000" b="1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1800" dirty="0">
              <a:solidFill>
                <a:srgbClr val="346FA8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8700" y="11881916"/>
            <a:ext cx="29820393" cy="547838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1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ATENÇÃO: </a:t>
            </a: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Pôsteres enviados fora do formato .</a:t>
            </a:r>
            <a:r>
              <a:rPr lang="pt-BR" sz="5000" dirty="0" err="1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serão </a:t>
            </a:r>
            <a:r>
              <a:rPr lang="pt-BR" sz="5000" b="1" u="sng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AUTOMATICAMENTE DESCLASSIFICADOS</a:t>
            </a: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sem quaisquer chances para reenvio. Portanto, muita atenção!!!</a:t>
            </a:r>
          </a:p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enviado </a:t>
            </a:r>
            <a:r>
              <a:rPr lang="pt-BR" sz="5000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sz="5000" i="1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e-mail </a:t>
            </a:r>
            <a:r>
              <a:rPr lang="pt-BR" sz="5000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estabelecido no edital.</a:t>
            </a:r>
            <a:r>
              <a:rPr lang="pt-BR" sz="5000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Confira as orientações para envio do pôster acessando o edital.</a:t>
            </a:r>
            <a:endParaRPr lang="pt-BR" sz="5000" dirty="0">
              <a:solidFill>
                <a:srgbClr val="346FA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uso de imagens é permitido neste pôster, ficando a critério dos autores utiliza-las.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confeccionado em </a:t>
            </a:r>
            <a:r>
              <a:rPr lang="pt-BR" sz="5000" b="1" i="0" u="none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slide único</a:t>
            </a:r>
            <a:r>
              <a:rPr lang="pt-BR" sz="5000" b="0" i="0" u="none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rgbClr val="346F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autores tem autonomia para aumentar ou diminuir o tamanho da fonte da letra, de acordo com a necessidade.</a:t>
            </a:r>
            <a:endParaRPr lang="pt-BR" sz="5000" b="0" i="0" u="none" dirty="0">
              <a:solidFill>
                <a:srgbClr val="346FA8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940006" y="10408956"/>
            <a:ext cx="14524037" cy="1065882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FD3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rgbClr val="FD3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en-US" dirty="0">
              <a:solidFill>
                <a:srgbClr val="FD3066"/>
              </a:solidFill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id="{6ECC5051-0164-4EA9-8141-597F1A6C6604}"/>
              </a:ext>
            </a:extLst>
          </p:cNvPr>
          <p:cNvSpPr txBox="1"/>
          <p:nvPr/>
        </p:nvSpPr>
        <p:spPr>
          <a:xfrm>
            <a:off x="12005468" y="7336963"/>
            <a:ext cx="8083550" cy="70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 err="1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4000" dirty="0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4000" dirty="0">
                <a:solidFill>
                  <a:srgbClr val="346FA8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rgbClr val="346FA8"/>
              </a:solidFill>
            </a:endParaRPr>
          </a:p>
        </p:txBody>
      </p:sp>
      <p:sp>
        <p:nvSpPr>
          <p:cNvPr id="31" name="Google Shape;109;p13">
            <a:extLst>
              <a:ext uri="{FF2B5EF4-FFF2-40B4-BE49-F238E27FC236}">
                <a16:creationId xmlns:a16="http://schemas.microsoft.com/office/drawing/2014/main" id="{91FC91D6-FA61-4096-B952-CD3B2D7B5E47}"/>
              </a:ext>
            </a:extLst>
          </p:cNvPr>
          <p:cNvSpPr/>
          <p:nvPr/>
        </p:nvSpPr>
        <p:spPr>
          <a:xfrm>
            <a:off x="8993981" y="17537842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D3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FD3066"/>
                </a:solidFill>
                <a:latin typeface="Times New Roman"/>
                <a:cs typeface="Times New Roman"/>
                <a:sym typeface="Times New Roman"/>
              </a:rPr>
              <a:t>OBJETIVO</a:t>
            </a:r>
            <a:endParaRPr lang="en-US" dirty="0">
              <a:solidFill>
                <a:srgbClr val="FD3066"/>
              </a:solidFill>
            </a:endParaRPr>
          </a:p>
        </p:txBody>
      </p:sp>
      <p:sp>
        <p:nvSpPr>
          <p:cNvPr id="32" name="Google Shape;103;p13">
            <a:extLst>
              <a:ext uri="{FF2B5EF4-FFF2-40B4-BE49-F238E27FC236}">
                <a16:creationId xmlns:a16="http://schemas.microsoft.com/office/drawing/2014/main" id="{EF87D134-D1AA-47C3-9969-C436BA1D5D7D}"/>
              </a:ext>
            </a:extLst>
          </p:cNvPr>
          <p:cNvSpPr txBox="1"/>
          <p:nvPr/>
        </p:nvSpPr>
        <p:spPr>
          <a:xfrm>
            <a:off x="1050926" y="18928830"/>
            <a:ext cx="29798167" cy="861734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o propósito do estudo, iniciando com o verbo no infinitivo. </a:t>
            </a:r>
          </a:p>
        </p:txBody>
      </p:sp>
      <p:sp>
        <p:nvSpPr>
          <p:cNvPr id="33" name="Google Shape;109;p13">
            <a:extLst>
              <a:ext uri="{FF2B5EF4-FFF2-40B4-BE49-F238E27FC236}">
                <a16:creationId xmlns:a16="http://schemas.microsoft.com/office/drawing/2014/main" id="{70404D18-1375-4778-AE45-A4949B77D47D}"/>
              </a:ext>
            </a:extLst>
          </p:cNvPr>
          <p:cNvSpPr/>
          <p:nvPr/>
        </p:nvSpPr>
        <p:spPr>
          <a:xfrm>
            <a:off x="8993981" y="19961737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D3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FD3066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lang="en-US" dirty="0">
              <a:solidFill>
                <a:srgbClr val="FD3066"/>
              </a:solidFill>
            </a:endParaRPr>
          </a:p>
        </p:txBody>
      </p:sp>
      <p:sp>
        <p:nvSpPr>
          <p:cNvPr id="34" name="Google Shape;103;p13">
            <a:extLst>
              <a:ext uri="{FF2B5EF4-FFF2-40B4-BE49-F238E27FC236}">
                <a16:creationId xmlns:a16="http://schemas.microsoft.com/office/drawing/2014/main" id="{3EBA90CD-7AC5-4B8E-BB88-F3C0DA818239}"/>
              </a:ext>
            </a:extLst>
          </p:cNvPr>
          <p:cNvSpPr txBox="1"/>
          <p:nvPr/>
        </p:nvSpPr>
        <p:spPr>
          <a:xfrm>
            <a:off x="1216817" y="21372857"/>
            <a:ext cx="30078363" cy="3939500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for estudo de revisão: especificar o tipo de revisão, processo minucioso da busca nas bases e bibliotecas, a estratégia (PICO, PICOT, </a:t>
            </a:r>
            <a:r>
              <a:rPr lang="pt-BR" sz="5000" dirty="0" err="1">
                <a:solidFill>
                  <a:srgbClr val="346FA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</a:t>
            </a:r>
            <a:r>
              <a:rPr lang="pt-BR" sz="5000" dirty="0">
                <a:solidFill>
                  <a:srgbClr val="346FA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PCC, PICOS etc.), a questão norteadora, os </a:t>
            </a:r>
            <a:r>
              <a:rPr lang="pt-BR" sz="5000" dirty="0" err="1">
                <a:solidFill>
                  <a:srgbClr val="346FA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DeCS</a:t>
            </a:r>
            <a:r>
              <a:rPr lang="pt-BR" sz="5000" dirty="0">
                <a:solidFill>
                  <a:srgbClr val="346FA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os critérios utilizados para seleção e classificação dos estudos incluídos, período de consulta etc.</a:t>
            </a:r>
          </a:p>
        </p:txBody>
      </p:sp>
      <p:sp>
        <p:nvSpPr>
          <p:cNvPr id="37" name="Google Shape;109;p13">
            <a:extLst>
              <a:ext uri="{FF2B5EF4-FFF2-40B4-BE49-F238E27FC236}">
                <a16:creationId xmlns:a16="http://schemas.microsoft.com/office/drawing/2014/main" id="{C157CDEA-BC3A-4E59-91A4-549DF69F27BC}"/>
              </a:ext>
            </a:extLst>
          </p:cNvPr>
          <p:cNvSpPr/>
          <p:nvPr/>
        </p:nvSpPr>
        <p:spPr>
          <a:xfrm>
            <a:off x="8993981" y="25530900"/>
            <a:ext cx="14524037" cy="1134825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FD3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rgbClr val="FD3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lang="en-US" dirty="0">
              <a:solidFill>
                <a:srgbClr val="FD3066"/>
              </a:solidFill>
            </a:endParaRP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47436AF5-BCC0-4574-9028-698D1686AC17}"/>
              </a:ext>
            </a:extLst>
          </p:cNvPr>
          <p:cNvSpPr txBox="1"/>
          <p:nvPr/>
        </p:nvSpPr>
        <p:spPr>
          <a:xfrm>
            <a:off x="1216817" y="2700842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Destaque os resultados alcançados com o estudo, correlacionando com a literatura vigente, podendo utilizar citação de autores.</a:t>
            </a:r>
          </a:p>
        </p:txBody>
      </p:sp>
      <p:sp>
        <p:nvSpPr>
          <p:cNvPr id="39" name="Google Shape;109;p13">
            <a:extLst>
              <a:ext uri="{FF2B5EF4-FFF2-40B4-BE49-F238E27FC236}">
                <a16:creationId xmlns:a16="http://schemas.microsoft.com/office/drawing/2014/main" id="{57078147-261E-4377-9B90-77ACDEC4DE5D}"/>
              </a:ext>
            </a:extLst>
          </p:cNvPr>
          <p:cNvSpPr/>
          <p:nvPr/>
        </p:nvSpPr>
        <p:spPr>
          <a:xfrm>
            <a:off x="8993981" y="28515920"/>
            <a:ext cx="14524037" cy="107813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D3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FD3066"/>
                </a:solidFill>
                <a:latin typeface="Times New Roman"/>
                <a:cs typeface="Times New Roman"/>
                <a:sym typeface="Times New Roman"/>
              </a:rPr>
              <a:t>CONCLUSÃO</a:t>
            </a:r>
            <a:endParaRPr lang="en-US" dirty="0">
              <a:solidFill>
                <a:srgbClr val="FD3066"/>
              </a:solidFill>
            </a:endParaRPr>
          </a:p>
        </p:txBody>
      </p:sp>
      <p:sp>
        <p:nvSpPr>
          <p:cNvPr id="40" name="Google Shape;103;p13">
            <a:extLst>
              <a:ext uri="{FF2B5EF4-FFF2-40B4-BE49-F238E27FC236}">
                <a16:creationId xmlns:a16="http://schemas.microsoft.com/office/drawing/2014/main" id="{24824799-CDC9-4EC9-9921-22EB9A789AD1}"/>
              </a:ext>
            </a:extLst>
          </p:cNvPr>
          <p:cNvSpPr txBox="1"/>
          <p:nvPr/>
        </p:nvSpPr>
        <p:spPr>
          <a:xfrm>
            <a:off x="1216817" y="2989303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as respostas ao objetivo da pesquisa.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rgbClr val="346FA8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Quais as limitações do estudo? Suas contribuições para a literatura?</a:t>
            </a:r>
          </a:p>
        </p:txBody>
      </p:sp>
      <p:sp>
        <p:nvSpPr>
          <p:cNvPr id="41" name="Google Shape;109;p13">
            <a:extLst>
              <a:ext uri="{FF2B5EF4-FFF2-40B4-BE49-F238E27FC236}">
                <a16:creationId xmlns:a16="http://schemas.microsoft.com/office/drawing/2014/main" id="{E6A767D1-32A1-4B1B-A2EB-8B16DC5126AA}"/>
              </a:ext>
            </a:extLst>
          </p:cNvPr>
          <p:cNvSpPr/>
          <p:nvPr/>
        </p:nvSpPr>
        <p:spPr>
          <a:xfrm>
            <a:off x="13004872" y="35160994"/>
            <a:ext cx="6502256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D3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FD3066"/>
                </a:solidFill>
                <a:latin typeface="Times New Roman"/>
                <a:cs typeface="Times New Roman"/>
                <a:sym typeface="Times New Roman"/>
              </a:rPr>
              <a:t>REFERÊNCIAS</a:t>
            </a:r>
            <a:endParaRPr lang="en-US" dirty="0">
              <a:solidFill>
                <a:srgbClr val="FD3066"/>
              </a:solidFill>
            </a:endParaRPr>
          </a:p>
        </p:txBody>
      </p:sp>
      <p:sp>
        <p:nvSpPr>
          <p:cNvPr id="42" name="Google Shape;103;p13">
            <a:extLst>
              <a:ext uri="{FF2B5EF4-FFF2-40B4-BE49-F238E27FC236}">
                <a16:creationId xmlns:a16="http://schemas.microsoft.com/office/drawing/2014/main" id="{0D0072D3-469F-454B-92FD-9ED5E007A6DB}"/>
              </a:ext>
            </a:extLst>
          </p:cNvPr>
          <p:cNvSpPr txBox="1"/>
          <p:nvPr/>
        </p:nvSpPr>
        <p:spPr>
          <a:xfrm>
            <a:off x="3078480" y="36426174"/>
            <a:ext cx="24323040" cy="1169511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</a:pPr>
            <a:r>
              <a:rPr lang="pt-BR" sz="3500" dirty="0">
                <a:solidFill>
                  <a:srgbClr val="346FA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Apresente, ao menos, três referências utilizadas para construção do estudo. As referências devem ser confeccionadas seguindo o padrão da ABNT (NBR 6023).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98ED07-AD95-43FD-9E6A-5EAF565A43E4}"/>
              </a:ext>
            </a:extLst>
          </p:cNvPr>
          <p:cNvSpPr txBox="1"/>
          <p:nvPr/>
        </p:nvSpPr>
        <p:spPr>
          <a:xfrm>
            <a:off x="688975" y="3197553"/>
            <a:ext cx="7477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Espaço para inserção do logotipo ou brasão da instituição do 1º autor (autor principal). </a:t>
            </a:r>
            <a:r>
              <a:rPr lang="pt-BR" sz="3200" b="1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 opcional</a:t>
            </a:r>
            <a:r>
              <a:rPr lang="pt-BR" sz="32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3200" u="sng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opte por não acrescentar, excluir esta caixa de texto</a:t>
            </a:r>
            <a:r>
              <a:rPr lang="pt-BR" sz="2800" dirty="0">
                <a:solidFill>
                  <a:srgbClr val="346F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317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Tahoma</vt:lpstr>
      <vt:lpstr>Times New Roman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Usuário</cp:lastModifiedBy>
  <cp:revision>11</cp:revision>
  <dcterms:modified xsi:type="dcterms:W3CDTF">2022-09-05T01:56:47Z</dcterms:modified>
</cp:coreProperties>
</file>