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404050" cy="43205400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5B2"/>
    <a:srgbClr val="F3CE54"/>
    <a:srgbClr val="06A0A9"/>
    <a:srgbClr val="C1B420"/>
    <a:srgbClr val="318F9A"/>
    <a:srgbClr val="A359A0"/>
    <a:srgbClr val="49326B"/>
    <a:srgbClr val="DE1868"/>
    <a:srgbClr val="EC6930"/>
    <a:srgbClr val="34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258" y="-6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2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2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9250160" y="17678618"/>
            <a:ext cx="34564319" cy="68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-4595073" y="10863266"/>
            <a:ext cx="34564319" cy="2051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3240087" y="11668124"/>
            <a:ext cx="25923875" cy="2754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351794" y="30243781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2669084" y="1720034"/>
            <a:ext cx="18114764" cy="3687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620203" y="1729853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620202" y="9670483"/>
            <a:ext cx="14317791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1620202" y="13701350"/>
            <a:ext cx="14317791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16461558" y="9670483"/>
            <a:ext cx="14322289" cy="40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16461558" y="13701350"/>
            <a:ext cx="14322289" cy="248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428805" y="12478833"/>
            <a:ext cx="13701211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559320" y="27762741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40162"/>
            <a:ext cx="27546301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9337"/>
            <a:ext cx="27546301" cy="25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400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sz="18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650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sz="16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600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sz="1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550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sz="1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Times New Roman"/>
              <a:buNone/>
              <a:defRPr sz="8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/>
          <p:cNvSpPr txBox="1"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772525" y="29322713"/>
            <a:ext cx="184150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3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/>
          <p:cNvSpPr txBox="1"/>
          <p:nvPr/>
        </p:nvSpPr>
        <p:spPr>
          <a:xfrm>
            <a:off x="155575" y="-136525"/>
            <a:ext cx="2778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08062" y="8709349"/>
            <a:ext cx="30078363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¹Autor; ²Coautor; ³Coautor...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42950" y="9421787"/>
            <a:ext cx="310261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¹Instituição Autor; ²Instituição </a:t>
            </a:r>
            <a:r>
              <a:rPr lang="en-US" sz="4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³Instituição </a:t>
            </a:r>
            <a:r>
              <a:rPr lang="en-US" sz="4000" b="0" i="0" u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</a:t>
            </a:r>
            <a:r>
              <a:rPr lang="en-US" sz="4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10442" y="6367122"/>
            <a:ext cx="30078363" cy="93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Times New Roman"/>
              <a:buNone/>
            </a:pPr>
            <a:r>
              <a:rPr lang="en-US" sz="55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DO TRABALHO</a:t>
            </a:r>
            <a:endParaRPr sz="5500" dirty="0">
              <a:solidFill>
                <a:schemeClr val="tx1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028700" y="13082066"/>
            <a:ext cx="29820393" cy="547838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ATENÇÃO: 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Pôsteres enviados fora do formato .</a:t>
            </a:r>
            <a:r>
              <a:rPr lang="pt-BR" sz="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pdf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serão </a:t>
            </a:r>
            <a:r>
              <a:rPr lang="pt-BR" sz="50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AUTOMATICAMENTE DESCLASSIFICADOS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sem quaisquer chances para reenvio. Portanto, muita atenção!!!</a:t>
            </a:r>
          </a:p>
          <a:p>
            <a:pPr marL="685800" indent="-685800" algn="just"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enviado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ao </a:t>
            </a:r>
            <a:r>
              <a:rPr lang="pt-BR" sz="5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e-mail 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estabelecido no edital.</a:t>
            </a:r>
            <a:r>
              <a:rPr lang="pt-BR" sz="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Confira as orientações para envio do pôster acessando o edital.</a:t>
            </a:r>
            <a:endParaRPr lang="pt-BR" sz="5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uso de imagens é permitido neste pôster, ficando a critério dos autores utiliz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</a:t>
            </a: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-las.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O pôster deve ser confeccionado em </a:t>
            </a:r>
            <a:r>
              <a:rPr lang="pt-BR" sz="5000" b="1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slide único</a:t>
            </a:r>
            <a:r>
              <a:rPr lang="pt-BR" sz="5000" b="0" i="0" u="none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b="0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autores tem autonomia para aumentar ou diminuir o tamanho da fonte da letra, de acordo com a necessidade.</a:t>
            </a:r>
            <a:endParaRPr lang="pt-BR" sz="5000" b="0" i="0" u="none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940006" y="11609106"/>
            <a:ext cx="14524037" cy="1065882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59A5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Google Shape;96;p13">
            <a:extLst>
              <a:ext uri="{FF2B5EF4-FFF2-40B4-BE49-F238E27FC236}">
                <a16:creationId xmlns:a16="http://schemas.microsoft.com/office/drawing/2014/main" id="{6ECC5051-0164-4EA9-8141-597F1A6C6604}"/>
              </a:ext>
            </a:extLst>
          </p:cNvPr>
          <p:cNvSpPr txBox="1"/>
          <p:nvPr/>
        </p:nvSpPr>
        <p:spPr>
          <a:xfrm>
            <a:off x="12005468" y="7921163"/>
            <a:ext cx="8083550" cy="70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7" marR="0" lvl="0" indent="-4841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Eixo</a:t>
            </a:r>
            <a:r>
              <a:rPr lang="en-US" sz="40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temático</a:t>
            </a:r>
            <a:r>
              <a:rPr lang="en-US" sz="40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" name="Google Shape;109;p13">
            <a:extLst>
              <a:ext uri="{FF2B5EF4-FFF2-40B4-BE49-F238E27FC236}">
                <a16:creationId xmlns:a16="http://schemas.microsoft.com/office/drawing/2014/main" id="{91FC91D6-FA61-4096-B952-CD3B2D7B5E47}"/>
              </a:ext>
            </a:extLst>
          </p:cNvPr>
          <p:cNvSpPr/>
          <p:nvPr/>
        </p:nvSpPr>
        <p:spPr>
          <a:xfrm>
            <a:off x="8993981" y="18737992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59A5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OBJETIVO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Google Shape;103;p13">
            <a:extLst>
              <a:ext uri="{FF2B5EF4-FFF2-40B4-BE49-F238E27FC236}">
                <a16:creationId xmlns:a16="http://schemas.microsoft.com/office/drawing/2014/main" id="{EF87D134-D1AA-47C3-9969-C436BA1D5D7D}"/>
              </a:ext>
            </a:extLst>
          </p:cNvPr>
          <p:cNvSpPr txBox="1"/>
          <p:nvPr/>
        </p:nvSpPr>
        <p:spPr>
          <a:xfrm>
            <a:off x="1050926" y="20128980"/>
            <a:ext cx="29798167" cy="861734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o propósito do estudo, iniciando com o verbo no infinitivo. </a:t>
            </a:r>
          </a:p>
        </p:txBody>
      </p:sp>
      <p:sp>
        <p:nvSpPr>
          <p:cNvPr id="33" name="Google Shape;109;p13">
            <a:extLst>
              <a:ext uri="{FF2B5EF4-FFF2-40B4-BE49-F238E27FC236}">
                <a16:creationId xmlns:a16="http://schemas.microsoft.com/office/drawing/2014/main" id="{70404D18-1375-4778-AE45-A4949B77D47D}"/>
              </a:ext>
            </a:extLst>
          </p:cNvPr>
          <p:cNvSpPr/>
          <p:nvPr/>
        </p:nvSpPr>
        <p:spPr>
          <a:xfrm>
            <a:off x="8993981" y="21161887"/>
            <a:ext cx="14524037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59A5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MÉTODOS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Google Shape;103;p13">
            <a:extLst>
              <a:ext uri="{FF2B5EF4-FFF2-40B4-BE49-F238E27FC236}">
                <a16:creationId xmlns:a16="http://schemas.microsoft.com/office/drawing/2014/main" id="{3EBA90CD-7AC5-4B8E-BB88-F3C0DA818239}"/>
              </a:ext>
            </a:extLst>
          </p:cNvPr>
          <p:cNvSpPr txBox="1"/>
          <p:nvPr/>
        </p:nvSpPr>
        <p:spPr>
          <a:xfrm>
            <a:off x="1216817" y="22573007"/>
            <a:ext cx="30078363" cy="3939500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Descreva os procedimentos utilizados na realização da pesquisa como local, amostra, protocolo, tratamento estatístico, entre outros aspectos que o autor considerar necessário.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 for estudo de revisão: especificar o tipo de revisão, processo minucioso da busca nas bases e bibliotecas, a estratégia (PICO, PICOT,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PICo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PCC, PICOS etc.), a questão norteadora, os </a:t>
            </a:r>
            <a:r>
              <a:rPr lang="pt-BR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DeCS</a:t>
            </a: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os critérios utilizados para seleção e classificação dos estudos incluídos, período de consulta etc.</a:t>
            </a:r>
          </a:p>
        </p:txBody>
      </p:sp>
      <p:sp>
        <p:nvSpPr>
          <p:cNvPr id="37" name="Google Shape;109;p13">
            <a:extLst>
              <a:ext uri="{FF2B5EF4-FFF2-40B4-BE49-F238E27FC236}">
                <a16:creationId xmlns:a16="http://schemas.microsoft.com/office/drawing/2014/main" id="{C157CDEA-BC3A-4E59-91A4-549DF69F27BC}"/>
              </a:ext>
            </a:extLst>
          </p:cNvPr>
          <p:cNvSpPr/>
          <p:nvPr/>
        </p:nvSpPr>
        <p:spPr>
          <a:xfrm>
            <a:off x="8993981" y="26731050"/>
            <a:ext cx="14524037" cy="113482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59A5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Google Shape;103;p13">
            <a:extLst>
              <a:ext uri="{FF2B5EF4-FFF2-40B4-BE49-F238E27FC236}">
                <a16:creationId xmlns:a16="http://schemas.microsoft.com/office/drawing/2014/main" id="{47436AF5-BCC0-4574-9028-698D1686AC17}"/>
              </a:ext>
            </a:extLst>
          </p:cNvPr>
          <p:cNvSpPr txBox="1"/>
          <p:nvPr/>
        </p:nvSpPr>
        <p:spPr>
          <a:xfrm>
            <a:off x="1216817" y="2820857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Destaque os resultados alcançados com o estudo, correlacionando com a literatura vigente, podendo utilizar citação de autores.</a:t>
            </a:r>
          </a:p>
        </p:txBody>
      </p:sp>
      <p:sp>
        <p:nvSpPr>
          <p:cNvPr id="39" name="Google Shape;109;p13">
            <a:extLst>
              <a:ext uri="{FF2B5EF4-FFF2-40B4-BE49-F238E27FC236}">
                <a16:creationId xmlns:a16="http://schemas.microsoft.com/office/drawing/2014/main" id="{57078147-261E-4377-9B90-77ACDEC4DE5D}"/>
              </a:ext>
            </a:extLst>
          </p:cNvPr>
          <p:cNvSpPr/>
          <p:nvPr/>
        </p:nvSpPr>
        <p:spPr>
          <a:xfrm>
            <a:off x="8993981" y="29716070"/>
            <a:ext cx="14524037" cy="107813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59A5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CONCLUSÃO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Google Shape;103;p13">
            <a:extLst>
              <a:ext uri="{FF2B5EF4-FFF2-40B4-BE49-F238E27FC236}">
                <a16:creationId xmlns:a16="http://schemas.microsoft.com/office/drawing/2014/main" id="{24824799-CDC9-4EC9-9921-22EB9A789AD1}"/>
              </a:ext>
            </a:extLst>
          </p:cNvPr>
          <p:cNvSpPr txBox="1"/>
          <p:nvPr/>
        </p:nvSpPr>
        <p:spPr>
          <a:xfrm>
            <a:off x="1216817" y="31093188"/>
            <a:ext cx="29869608" cy="1631175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 as respostas ao objetivo da pesquisa.</a:t>
            </a: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/>
                <a:sym typeface="Times New Roman"/>
              </a:rPr>
              <a:t>Quais as limitações do estudo? Suas contribuições para a literatura?</a:t>
            </a:r>
          </a:p>
        </p:txBody>
      </p:sp>
      <p:sp>
        <p:nvSpPr>
          <p:cNvPr id="41" name="Google Shape;109;p13">
            <a:extLst>
              <a:ext uri="{FF2B5EF4-FFF2-40B4-BE49-F238E27FC236}">
                <a16:creationId xmlns:a16="http://schemas.microsoft.com/office/drawing/2014/main" id="{E6A767D1-32A1-4B1B-A2EB-8B16DC5126AA}"/>
              </a:ext>
            </a:extLst>
          </p:cNvPr>
          <p:cNvSpPr/>
          <p:nvPr/>
        </p:nvSpPr>
        <p:spPr>
          <a:xfrm>
            <a:off x="13004872" y="36200092"/>
            <a:ext cx="6502256" cy="109216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59A5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REFERÊNCIAS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Google Shape;103;p13">
            <a:extLst>
              <a:ext uri="{FF2B5EF4-FFF2-40B4-BE49-F238E27FC236}">
                <a16:creationId xmlns:a16="http://schemas.microsoft.com/office/drawing/2014/main" id="{0D0072D3-469F-454B-92FD-9ED5E007A6DB}"/>
              </a:ext>
            </a:extLst>
          </p:cNvPr>
          <p:cNvSpPr txBox="1"/>
          <p:nvPr/>
        </p:nvSpPr>
        <p:spPr>
          <a:xfrm>
            <a:off x="1294605" y="37465272"/>
            <a:ext cx="29554487" cy="630902"/>
          </a:xfrm>
          <a:prstGeom prst="rect">
            <a:avLst/>
          </a:prstGeom>
          <a:noFill/>
          <a:ln w="25400" cap="flat" cmpd="sng">
            <a:noFill/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</a:pPr>
            <a:r>
              <a:rPr lang="pt-BR" sz="3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Apresente, ao menos, três referências utilizadas para construção do estudo. As referências devem ser confeccionadas seguindo o padrão da ABNT (NBR 6023).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286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 New Roman</vt:lpstr>
      <vt:lpstr>Arial</vt:lpstr>
      <vt:lpstr>Tahoma</vt:lpstr>
      <vt:lpstr>Estrutura padrão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@CONASMULTI</dc:title>
  <dc:creator>FRANCISCO LUCAS DE LIMA FONTES</dc:creator>
  <cp:lastModifiedBy>Literacia Científica Editora e Cursos</cp:lastModifiedBy>
  <cp:revision>20</cp:revision>
  <dcterms:modified xsi:type="dcterms:W3CDTF">2026-01-25T18:17:19Z</dcterms:modified>
</cp:coreProperties>
</file>